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330" r:id="rId3"/>
    <p:sldId id="336" r:id="rId4"/>
    <p:sldId id="360" r:id="rId5"/>
    <p:sldId id="359" r:id="rId6"/>
    <p:sldId id="363" r:id="rId7"/>
    <p:sldId id="361" r:id="rId8"/>
    <p:sldId id="362" r:id="rId9"/>
    <p:sldId id="345" r:id="rId10"/>
    <p:sldId id="364" r:id="rId11"/>
    <p:sldId id="344" r:id="rId12"/>
    <p:sldId id="352" r:id="rId13"/>
    <p:sldId id="354" r:id="rId14"/>
    <p:sldId id="358" r:id="rId15"/>
    <p:sldId id="355" r:id="rId16"/>
    <p:sldId id="357" r:id="rId17"/>
    <p:sldId id="356" r:id="rId18"/>
    <p:sldId id="331"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68"/>
    <p:restoredTop sz="96292"/>
  </p:normalViewPr>
  <p:slideViewPr>
    <p:cSldViewPr snapToGrid="0" snapToObjects="1">
      <p:cViewPr varScale="1">
        <p:scale>
          <a:sx n="146" d="100"/>
          <a:sy n="146" d="100"/>
        </p:scale>
        <p:origin x="1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13T21:09:02.585" v="360" actId="6549"/>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13T21:08:46.670" v="353" actId="6549"/>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pChg chg="mod">
          <ac:chgData name="Jim Fleming" userId="161791bae1afb603" providerId="LiveId" clId="{68AE642C-60CD-3B49-A9DC-CAF63BE5A102}" dt="2022-08-13T21:08:46.670" v="353" actId="6549"/>
          <ac:spMkLst>
            <pc:docMk/>
            <pc:sldMk cId="2671222331" sldId="330"/>
            <ac:spMk id="3" creationId="{D7D72439-284A-008E-61E4-489A6FFD0D14}"/>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13T21:08:56.559" v="358" actId="6549"/>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pChg chg="mod">
          <ac:chgData name="Jim Fleming" userId="161791bae1afb603" providerId="LiveId" clId="{68AE642C-60CD-3B49-A9DC-CAF63BE5A102}" dt="2022-08-13T21:08:56.559" v="358" actId="6549"/>
          <ac:spMkLst>
            <pc:docMk/>
            <pc:sldMk cId="1057515346" sldId="352"/>
            <ac:spMk id="3" creationId="{D7D72439-284A-008E-61E4-489A6FFD0D14}"/>
          </ac:spMkLst>
        </pc:spChg>
      </pc:sldChg>
      <pc:sldChg chg="modSp mod">
        <pc:chgData name="Jim Fleming" userId="161791bae1afb603" providerId="LiveId" clId="{68AE642C-60CD-3B49-A9DC-CAF63BE5A102}" dt="2022-08-13T21:09:00.728" v="359"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pChg chg="mod">
          <ac:chgData name="Jim Fleming" userId="161791bae1afb603" providerId="LiveId" clId="{68AE642C-60CD-3B49-A9DC-CAF63BE5A102}" dt="2022-08-13T21:09:00.728" v="359" actId="20577"/>
          <ac:spMkLst>
            <pc:docMk/>
            <pc:sldMk cId="2208797292" sldId="355"/>
            <ac:spMk id="3" creationId="{D7D72439-284A-008E-61E4-489A6FFD0D14}"/>
          </ac:spMkLst>
        </pc:spChg>
      </pc:sldChg>
      <pc:sldChg chg="modSp mod">
        <pc:chgData name="Jim Fleming" userId="161791bae1afb603" providerId="LiveId" clId="{68AE642C-60CD-3B49-A9DC-CAF63BE5A102}" dt="2022-08-13T21:09:02.585" v="360" actId="6549"/>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pChg chg="mod">
          <ac:chgData name="Jim Fleming" userId="161791bae1afb603" providerId="LiveId" clId="{68AE642C-60CD-3B49-A9DC-CAF63BE5A102}" dt="2022-08-13T21:09:02.585" v="360" actId="6549"/>
          <ac:spMkLst>
            <pc:docMk/>
            <pc:sldMk cId="2159946359" sldId="356"/>
            <ac:spMk id="3" creationId="{D7D72439-284A-008E-61E4-489A6FFD0D14}"/>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modSp add mod ord">
        <pc:chgData name="Jim Fleming" userId="161791bae1afb603" providerId="LiveId" clId="{68AE642C-60CD-3B49-A9DC-CAF63BE5A102}" dt="2022-08-13T21:08:50.216" v="354" actId="6549"/>
        <pc:sldMkLst>
          <pc:docMk/>
          <pc:sldMk cId="2140983759" sldId="360"/>
        </pc:sldMkLst>
        <pc:spChg chg="mod">
          <ac:chgData name="Jim Fleming" userId="161791bae1afb603" providerId="LiveId" clId="{68AE642C-60CD-3B49-A9DC-CAF63BE5A102}" dt="2022-08-13T21:08:50.216" v="354" actId="6549"/>
          <ac:spMkLst>
            <pc:docMk/>
            <pc:sldMk cId="2140983759" sldId="360"/>
            <ac:spMk id="3" creationId="{D7D72439-284A-008E-61E4-489A6FFD0D14}"/>
          </ac:spMkLst>
        </pc:spChg>
      </pc:sldChg>
      <pc:sldChg chg="add ord setBg">
        <pc:chgData name="Jim Fleming" userId="161791bae1afb603" providerId="LiveId" clId="{68AE642C-60CD-3B49-A9DC-CAF63BE5A102}" dt="2022-08-06T19:57:16.026" v="346" actId="20578"/>
        <pc:sldMkLst>
          <pc:docMk/>
          <pc:sldMk cId="3072840993" sldId="361"/>
        </pc:sldMkLst>
      </pc:sldChg>
      <pc:sldChg chg="modSp add mod ord">
        <pc:chgData name="Jim Fleming" userId="161791bae1afb603" providerId="LiveId" clId="{68AE642C-60CD-3B49-A9DC-CAF63BE5A102}" dt="2022-08-13T21:08:53.453" v="356" actId="6549"/>
        <pc:sldMkLst>
          <pc:docMk/>
          <pc:sldMk cId="2409255462" sldId="362"/>
        </pc:sldMkLst>
        <pc:spChg chg="mod">
          <ac:chgData name="Jim Fleming" userId="161791bae1afb603" providerId="LiveId" clId="{68AE642C-60CD-3B49-A9DC-CAF63BE5A102}" dt="2022-08-13T21:08:53.453" v="356" actId="6549"/>
          <ac:spMkLst>
            <pc:docMk/>
            <pc:sldMk cId="2409255462" sldId="362"/>
            <ac:spMk id="3" creationId="{D7D72439-284A-008E-61E4-489A6FFD0D14}"/>
          </ac:spMkLst>
        </pc:spChg>
      </pc:sldChg>
      <pc:sldChg chg="modSp add mod ord">
        <pc:chgData name="Jim Fleming" userId="161791bae1afb603" providerId="LiveId" clId="{68AE642C-60CD-3B49-A9DC-CAF63BE5A102}" dt="2022-08-13T21:08:51.942" v="355" actId="6549"/>
        <pc:sldMkLst>
          <pc:docMk/>
          <pc:sldMk cId="960993015" sldId="363"/>
        </pc:sldMkLst>
        <pc:spChg chg="mod">
          <ac:chgData name="Jim Fleming" userId="161791bae1afb603" providerId="LiveId" clId="{68AE642C-60CD-3B49-A9DC-CAF63BE5A102}" dt="2022-08-13T21:08:51.942" v="355" actId="6549"/>
          <ac:spMkLst>
            <pc:docMk/>
            <pc:sldMk cId="960993015" sldId="363"/>
            <ac:spMk id="3" creationId="{D7D72439-284A-008E-61E4-489A6FFD0D14}"/>
          </ac:spMkLst>
        </pc:spChg>
      </pc:sldChg>
      <pc:sldChg chg="modSp add mod ord">
        <pc:chgData name="Jim Fleming" userId="161791bae1afb603" providerId="LiveId" clId="{68AE642C-60CD-3B49-A9DC-CAF63BE5A102}" dt="2022-08-13T21:08:55.030" v="357" actId="6549"/>
        <pc:sldMkLst>
          <pc:docMk/>
          <pc:sldMk cId="2045590122" sldId="364"/>
        </pc:sldMkLst>
        <pc:spChg chg="mod">
          <ac:chgData name="Jim Fleming" userId="161791bae1afb603" providerId="LiveId" clId="{68AE642C-60CD-3B49-A9DC-CAF63BE5A102}" dt="2022-08-13T21:08:55.030" v="357" actId="6549"/>
          <ac:spMkLst>
            <pc:docMk/>
            <pc:sldMk cId="2045590122" sldId="364"/>
            <ac:spMk id="3" creationId="{D7D72439-284A-008E-61E4-489A6FFD0D1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8/13/22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8/13/22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19-23)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04559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068255" y="576072"/>
            <a:ext cx="3829050" cy="5715000"/>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Straight Connector 615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702989" y="1790082"/>
            <a:ext cx="4887685" cy="651115"/>
          </a:xfrm>
        </p:spPr>
        <p:txBody>
          <a:bodyPr anchor="t">
            <a:noAutofit/>
          </a:bodyPr>
          <a:lstStyle/>
          <a:p>
            <a:r>
              <a:rPr lang="en-US" sz="4000" b="1" dirty="0">
                <a:latin typeface="Avenir Next" panose="020B0503020202020204" pitchFamily="34" charset="0"/>
              </a:rPr>
              <a:t>Dr. Gordon Fee</a:t>
            </a:r>
          </a:p>
        </p:txBody>
      </p:sp>
      <p:sp>
        <p:nvSpPr>
          <p:cNvPr id="15" name="Content Placeholder 2">
            <a:extLst>
              <a:ext uri="{FF2B5EF4-FFF2-40B4-BE49-F238E27FC236}">
                <a16:creationId xmlns:a16="http://schemas.microsoft.com/office/drawing/2014/main" id="{471D51D5-D023-7649-17ED-5DEAD848493E}"/>
              </a:ext>
            </a:extLst>
          </p:cNvPr>
          <p:cNvSpPr>
            <a:spLocks noGrp="1"/>
          </p:cNvSpPr>
          <p:nvPr>
            <p:ph idx="1"/>
          </p:nvPr>
        </p:nvSpPr>
        <p:spPr>
          <a:xfrm>
            <a:off x="6694278" y="2633725"/>
            <a:ext cx="4887685" cy="2508726"/>
          </a:xfrm>
        </p:spPr>
        <p:txBody>
          <a:bodyPr anchor="t">
            <a:noAutofit/>
          </a:bodyPr>
          <a:lstStyle/>
          <a:p>
            <a:pPr marL="11113" indent="0">
              <a:buNone/>
            </a:pPr>
            <a:r>
              <a:rPr lang="en-US" sz="3600" dirty="0">
                <a:latin typeface="Avenir Next" panose="020B0503020202020204" pitchFamily="34" charset="0"/>
              </a:rPr>
              <a:t>…a </a:t>
            </a:r>
            <a:r>
              <a:rPr lang="en-US" sz="3600" i="1" dirty="0">
                <a:latin typeface="Avenir Next" panose="020B0503020202020204" pitchFamily="34" charset="0"/>
              </a:rPr>
              <a:t>distinguishable</a:t>
            </a:r>
            <a:r>
              <a:rPr lang="en-US" sz="3600" dirty="0">
                <a:latin typeface="Avenir Next" panose="020B0503020202020204" pitchFamily="34" charset="0"/>
              </a:rPr>
              <a:t> part of the whole,</a:t>
            </a:r>
            <a:br>
              <a:rPr lang="en-US" sz="3600" dirty="0">
                <a:latin typeface="Avenir Next" panose="020B0503020202020204" pitchFamily="34" charset="0"/>
              </a:rPr>
            </a:br>
            <a:r>
              <a:rPr lang="en-US" sz="3600" dirty="0">
                <a:latin typeface="Avenir Next" panose="020B0503020202020204" pitchFamily="34" charset="0"/>
              </a:rPr>
              <a:t>but as </a:t>
            </a:r>
            <a:r>
              <a:rPr lang="en-US" sz="3600" i="1" dirty="0">
                <a:latin typeface="Avenir Next" panose="020B0503020202020204" pitchFamily="34" charset="0"/>
              </a:rPr>
              <a:t>part of the whole</a:t>
            </a:r>
            <a:r>
              <a:rPr lang="en-US" sz="3600" dirty="0">
                <a:latin typeface="Avenir Next" panose="020B0503020202020204" pitchFamily="34" charset="0"/>
              </a:rPr>
              <a:t>, not above or outside it</a:t>
            </a:r>
          </a:p>
        </p:txBody>
      </p:sp>
    </p:spTree>
    <p:extLst>
      <p:ext uri="{BB962C8B-B14F-4D97-AF65-F5344CB8AC3E}">
        <p14:creationId xmlns:p14="http://schemas.microsoft.com/office/powerpoint/2010/main" val="197312028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19-23)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05751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70018" y="920809"/>
            <a:ext cx="5025525" cy="5025525"/>
          </a:xfrm>
          <a:prstGeom prst="rect">
            <a:avLst/>
          </a:prstGeom>
          <a:noFill/>
          <a:extLst>
            <a:ext uri="{909E8E84-426E-40DD-AFC4-6F175D3DCCD1}">
              <a14:hiddenFill xmlns:a14="http://schemas.microsoft.com/office/drawing/2010/main">
                <a:solidFill>
                  <a:srgbClr val="FFFFFF"/>
                </a:solidFill>
              </a14:hiddenFill>
            </a:ext>
          </a:extLst>
        </p:spPr>
      </p:pic>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702989" y="766205"/>
            <a:ext cx="4887685" cy="651115"/>
          </a:xfrm>
        </p:spPr>
        <p:txBody>
          <a:bodyPr anchor="t">
            <a:noAutofit/>
          </a:bodyPr>
          <a:lstStyle/>
          <a:p>
            <a:r>
              <a:rPr lang="en-US" sz="4000" b="1" dirty="0">
                <a:latin typeface="Avenir Next" panose="020B0503020202020204" pitchFamily="34" charset="0"/>
              </a:rPr>
              <a:t>Dr. Joe </a:t>
            </a:r>
            <a:r>
              <a:rPr lang="en-US" sz="4000" b="1" dirty="0" err="1">
                <a:latin typeface="Avenir Next" panose="020B0503020202020204" pitchFamily="34" charset="0"/>
              </a:rPr>
              <a:t>Hellerman</a:t>
            </a:r>
            <a:endParaRPr lang="en-US" sz="4000" b="1" dirty="0">
              <a:latin typeface="Avenir Next" panose="020B0503020202020204" pitchFamily="34" charset="0"/>
            </a:endParaRPr>
          </a:p>
        </p:txBody>
      </p:sp>
      <p:sp>
        <p:nvSpPr>
          <p:cNvPr id="7" name="Content Placeholder 2">
            <a:extLst>
              <a:ext uri="{FF2B5EF4-FFF2-40B4-BE49-F238E27FC236}">
                <a16:creationId xmlns:a16="http://schemas.microsoft.com/office/drawing/2014/main" id="{47373CE5-F17B-81FD-87B5-1339FAEAC35D}"/>
              </a:ext>
            </a:extLst>
          </p:cNvPr>
          <p:cNvSpPr>
            <a:spLocks noGrp="1"/>
          </p:cNvSpPr>
          <p:nvPr>
            <p:ph idx="1"/>
          </p:nvPr>
        </p:nvSpPr>
        <p:spPr>
          <a:xfrm>
            <a:off x="6694278" y="1609848"/>
            <a:ext cx="4887685" cy="4572418"/>
          </a:xfrm>
        </p:spPr>
        <p:txBody>
          <a:bodyPr anchor="t">
            <a:noAutofit/>
          </a:bodyPr>
          <a:lstStyle/>
          <a:p>
            <a:pPr marL="11113" indent="0">
              <a:buNone/>
            </a:pPr>
            <a:r>
              <a:rPr lang="en-US" sz="3600" dirty="0">
                <a:latin typeface="Avenir Next" panose="020B0503020202020204" pitchFamily="34" charset="0"/>
              </a:rPr>
              <a:t>The pacification of the known world by the Romans was known as the </a:t>
            </a:r>
            <a:r>
              <a:rPr lang="en-US" sz="3600" i="1" dirty="0">
                <a:latin typeface="Avenir Next" panose="020B0503020202020204" pitchFamily="34" charset="0"/>
              </a:rPr>
              <a:t>pax Romana/ Augusta</a:t>
            </a:r>
            <a:r>
              <a:rPr lang="en-US" sz="3600" dirty="0">
                <a:latin typeface="Avenir Next" panose="020B0503020202020204" pitchFamily="34" charset="0"/>
              </a:rPr>
              <a:t>. The ideology of universal peace and prosperity under Rome and her emperor…</a:t>
            </a:r>
          </a:p>
        </p:txBody>
      </p:sp>
    </p:spTree>
    <p:extLst>
      <p:ext uri="{BB962C8B-B14F-4D97-AF65-F5344CB8AC3E}">
        <p14:creationId xmlns:p14="http://schemas.microsoft.com/office/powerpoint/2010/main" val="39807840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70018" y="920809"/>
            <a:ext cx="5025525" cy="5025525"/>
          </a:xfrm>
          <a:prstGeom prst="rect">
            <a:avLst/>
          </a:prstGeom>
          <a:noFill/>
          <a:extLst>
            <a:ext uri="{909E8E84-426E-40DD-AFC4-6F175D3DCCD1}">
              <a14:hiddenFill xmlns:a14="http://schemas.microsoft.com/office/drawing/2010/main">
                <a:solidFill>
                  <a:srgbClr val="FFFFFF"/>
                </a:solidFill>
              </a14:hiddenFill>
            </a:ext>
          </a:extLst>
        </p:spPr>
      </p:pic>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702989" y="766205"/>
            <a:ext cx="4887685" cy="651115"/>
          </a:xfrm>
        </p:spPr>
        <p:txBody>
          <a:bodyPr anchor="t">
            <a:noAutofit/>
          </a:bodyPr>
          <a:lstStyle/>
          <a:p>
            <a:r>
              <a:rPr lang="en-US" sz="4000" b="1" dirty="0">
                <a:latin typeface="Avenir Next" panose="020B0503020202020204" pitchFamily="34" charset="0"/>
              </a:rPr>
              <a:t>Dr. Joe </a:t>
            </a:r>
            <a:r>
              <a:rPr lang="en-US" sz="4000" b="1" dirty="0" err="1">
                <a:latin typeface="Avenir Next" panose="020B0503020202020204" pitchFamily="34" charset="0"/>
              </a:rPr>
              <a:t>Hellerman</a:t>
            </a:r>
            <a:endParaRPr lang="en-US" sz="4000" b="1" dirty="0">
              <a:latin typeface="Avenir Next" panose="020B0503020202020204" pitchFamily="34" charset="0"/>
            </a:endParaRPr>
          </a:p>
        </p:txBody>
      </p:sp>
      <p:sp>
        <p:nvSpPr>
          <p:cNvPr id="7" name="Content Placeholder 2">
            <a:extLst>
              <a:ext uri="{FF2B5EF4-FFF2-40B4-BE49-F238E27FC236}">
                <a16:creationId xmlns:a16="http://schemas.microsoft.com/office/drawing/2014/main" id="{47373CE5-F17B-81FD-87B5-1339FAEAC35D}"/>
              </a:ext>
            </a:extLst>
          </p:cNvPr>
          <p:cNvSpPr>
            <a:spLocks noGrp="1"/>
          </p:cNvSpPr>
          <p:nvPr>
            <p:ph idx="1"/>
          </p:nvPr>
        </p:nvSpPr>
        <p:spPr>
          <a:xfrm>
            <a:off x="6694278" y="1609848"/>
            <a:ext cx="4958025" cy="4572418"/>
          </a:xfrm>
        </p:spPr>
        <p:txBody>
          <a:bodyPr anchor="t">
            <a:noAutofit/>
          </a:bodyPr>
          <a:lstStyle/>
          <a:p>
            <a:pPr marL="11113" indent="0">
              <a:buNone/>
            </a:pPr>
            <a:r>
              <a:rPr lang="en-US" sz="3600" dirty="0">
                <a:latin typeface="Avenir Next" panose="020B0503020202020204" pitchFamily="34" charset="0"/>
              </a:rPr>
              <a:t>… was disseminated throughout the empire by coins bearing the terms </a:t>
            </a:r>
            <a:r>
              <a:rPr lang="en-US" sz="3600" i="1" dirty="0">
                <a:latin typeface="Avenir Next" panose="020B0503020202020204" pitchFamily="34" charset="0"/>
              </a:rPr>
              <a:t>Securitas</a:t>
            </a:r>
            <a:r>
              <a:rPr lang="en-US" sz="3600" dirty="0">
                <a:latin typeface="Avenir Next" panose="020B0503020202020204" pitchFamily="34" charset="0"/>
              </a:rPr>
              <a:t>, </a:t>
            </a:r>
            <a:r>
              <a:rPr lang="en-US" sz="3600" i="1" dirty="0">
                <a:latin typeface="Avenir Next" panose="020B0503020202020204" pitchFamily="34" charset="0"/>
              </a:rPr>
              <a:t>Salus</a:t>
            </a:r>
            <a:r>
              <a:rPr lang="en-US" sz="3600" dirty="0">
                <a:latin typeface="Avenir Next" panose="020B0503020202020204" pitchFamily="34" charset="0"/>
              </a:rPr>
              <a:t>, </a:t>
            </a:r>
            <a:r>
              <a:rPr lang="en-US" sz="3600" i="1" dirty="0">
                <a:latin typeface="Avenir Next" panose="020B0503020202020204" pitchFamily="34" charset="0"/>
              </a:rPr>
              <a:t>Concordia</a:t>
            </a:r>
            <a:r>
              <a:rPr lang="en-US" sz="3600" dirty="0">
                <a:latin typeface="Avenir Next" panose="020B0503020202020204" pitchFamily="34" charset="0"/>
              </a:rPr>
              <a:t> and </a:t>
            </a:r>
            <a:r>
              <a:rPr lang="en-US" sz="3600" i="1" dirty="0">
                <a:latin typeface="Avenir Next" panose="020B0503020202020204" pitchFamily="34" charset="0"/>
              </a:rPr>
              <a:t>Libertas</a:t>
            </a:r>
            <a:r>
              <a:rPr lang="en-US" sz="3600" dirty="0">
                <a:latin typeface="Avenir Next" panose="020B0503020202020204" pitchFamily="34" charset="0"/>
              </a:rPr>
              <a:t> (“security,” “safety,” “concord,” and “freedom”) (</a:t>
            </a:r>
            <a:r>
              <a:rPr lang="en-US" sz="3600" dirty="0" err="1">
                <a:latin typeface="Avenir Next" panose="020B0503020202020204" pitchFamily="34" charset="0"/>
              </a:rPr>
              <a:t>Reumann</a:t>
            </a:r>
            <a:r>
              <a:rPr lang="en-US" sz="3600" dirty="0">
                <a:latin typeface="Avenir Next" panose="020B0503020202020204" pitchFamily="34" charset="0"/>
              </a:rPr>
              <a:t> 67).</a:t>
            </a:r>
          </a:p>
        </p:txBody>
      </p:sp>
    </p:spTree>
    <p:extLst>
      <p:ext uri="{BB962C8B-B14F-4D97-AF65-F5344CB8AC3E}">
        <p14:creationId xmlns:p14="http://schemas.microsoft.com/office/powerpoint/2010/main" val="8161321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19-23)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20879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C3F5F40-C9C3-966A-630F-33CEB145D0A0}"/>
              </a:ext>
            </a:extLst>
          </p:cNvPr>
          <p:cNvGrpSpPr>
            <a:grpSpLocks noChangeAspect="1"/>
          </p:cNvGrpSpPr>
          <p:nvPr/>
        </p:nvGrpSpPr>
        <p:grpSpPr>
          <a:xfrm>
            <a:off x="1995070" y="50008"/>
            <a:ext cx="8249962" cy="6766560"/>
            <a:chOff x="1995069" y="66786"/>
            <a:chExt cx="8444546" cy="6926157"/>
          </a:xfrm>
        </p:grpSpPr>
        <p:sp>
          <p:nvSpPr>
            <p:cNvPr id="16" name="Rectangle 15">
              <a:extLst>
                <a:ext uri="{FF2B5EF4-FFF2-40B4-BE49-F238E27FC236}">
                  <a16:creationId xmlns:a16="http://schemas.microsoft.com/office/drawing/2014/main" id="{33E2AF2C-58F6-18B9-1CDC-3C49994327E3}"/>
                </a:ext>
              </a:extLst>
            </p:cNvPr>
            <p:cNvSpPr/>
            <p:nvPr/>
          </p:nvSpPr>
          <p:spPr>
            <a:xfrm rot="20081449">
              <a:off x="5945751" y="1730356"/>
              <a:ext cx="3288442" cy="548640"/>
            </a:xfrm>
            <a:prstGeom prst="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venir Next" panose="020B0503020202020204" pitchFamily="34" charset="0"/>
                </a:rPr>
                <a:t>is</a:t>
              </a:r>
            </a:p>
          </p:txBody>
        </p:sp>
        <p:sp>
          <p:nvSpPr>
            <p:cNvPr id="17" name="Rectangle 16">
              <a:extLst>
                <a:ext uri="{FF2B5EF4-FFF2-40B4-BE49-F238E27FC236}">
                  <a16:creationId xmlns:a16="http://schemas.microsoft.com/office/drawing/2014/main" id="{164136C5-6165-3FB8-A114-5B480FDE1AE2}"/>
                </a:ext>
              </a:extLst>
            </p:cNvPr>
            <p:cNvSpPr/>
            <p:nvPr/>
          </p:nvSpPr>
          <p:spPr>
            <a:xfrm rot="1539232">
              <a:off x="3143060" y="1810882"/>
              <a:ext cx="3288442" cy="548640"/>
            </a:xfrm>
            <a:prstGeom prst="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venir Next" panose="020B0503020202020204" pitchFamily="34" charset="0"/>
                </a:rPr>
                <a:t>is</a:t>
              </a:r>
            </a:p>
          </p:txBody>
        </p:sp>
        <p:sp>
          <p:nvSpPr>
            <p:cNvPr id="14" name="Rectangle 13">
              <a:extLst>
                <a:ext uri="{FF2B5EF4-FFF2-40B4-BE49-F238E27FC236}">
                  <a16:creationId xmlns:a16="http://schemas.microsoft.com/office/drawing/2014/main" id="{674EF2F7-9F30-563E-7FA9-269D190A147B}"/>
                </a:ext>
              </a:extLst>
            </p:cNvPr>
            <p:cNvSpPr/>
            <p:nvPr/>
          </p:nvSpPr>
          <p:spPr>
            <a:xfrm rot="18001112">
              <a:off x="4865442" y="3415085"/>
              <a:ext cx="5603845" cy="54864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venir Next" panose="020B0503020202020204" pitchFamily="34" charset="0"/>
                </a:rPr>
                <a:t>is not</a:t>
              </a:r>
            </a:p>
          </p:txBody>
        </p:sp>
        <p:sp>
          <p:nvSpPr>
            <p:cNvPr id="13" name="Rectangle 12">
              <a:extLst>
                <a:ext uri="{FF2B5EF4-FFF2-40B4-BE49-F238E27FC236}">
                  <a16:creationId xmlns:a16="http://schemas.microsoft.com/office/drawing/2014/main" id="{41B18EB1-7A99-1889-8CE0-D0AB4DD85974}"/>
                </a:ext>
              </a:extLst>
            </p:cNvPr>
            <p:cNvSpPr/>
            <p:nvPr/>
          </p:nvSpPr>
          <p:spPr>
            <a:xfrm rot="3593688">
              <a:off x="1952981" y="3492455"/>
              <a:ext cx="5603845" cy="54864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venir Next" panose="020B0503020202020204" pitchFamily="34" charset="0"/>
                </a:rPr>
                <a:t>is not</a:t>
              </a:r>
            </a:p>
          </p:txBody>
        </p:sp>
        <p:sp>
          <p:nvSpPr>
            <p:cNvPr id="12" name="Rectangle 11">
              <a:extLst>
                <a:ext uri="{FF2B5EF4-FFF2-40B4-BE49-F238E27FC236}">
                  <a16:creationId xmlns:a16="http://schemas.microsoft.com/office/drawing/2014/main" id="{BF8789CD-2D7B-63DF-41D6-088EEE165676}"/>
                </a:ext>
              </a:extLst>
            </p:cNvPr>
            <p:cNvSpPr/>
            <p:nvPr/>
          </p:nvSpPr>
          <p:spPr>
            <a:xfrm>
              <a:off x="2971726" y="930899"/>
              <a:ext cx="6506416" cy="54864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venir Next" panose="020B0503020202020204" pitchFamily="34" charset="0"/>
                </a:rPr>
                <a:t>is not</a:t>
              </a:r>
            </a:p>
          </p:txBody>
        </p:sp>
        <p:sp>
          <p:nvSpPr>
            <p:cNvPr id="9" name="Oval 8">
              <a:extLst>
                <a:ext uri="{FF2B5EF4-FFF2-40B4-BE49-F238E27FC236}">
                  <a16:creationId xmlns:a16="http://schemas.microsoft.com/office/drawing/2014/main" id="{1651B135-741B-8C2B-5B85-24CF166F5A45}"/>
                </a:ext>
              </a:extLst>
            </p:cNvPr>
            <p:cNvSpPr>
              <a:spLocks noChangeAspect="1"/>
            </p:cNvSpPr>
            <p:nvPr/>
          </p:nvSpPr>
          <p:spPr>
            <a:xfrm>
              <a:off x="1995069" y="66786"/>
              <a:ext cx="2385135" cy="23774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venir Next" panose="020B0503020202020204" pitchFamily="34" charset="0"/>
                </a:rPr>
                <a:t>Father</a:t>
              </a:r>
            </a:p>
          </p:txBody>
        </p:sp>
        <p:sp>
          <p:nvSpPr>
            <p:cNvPr id="10" name="Oval 9">
              <a:extLst>
                <a:ext uri="{FF2B5EF4-FFF2-40B4-BE49-F238E27FC236}">
                  <a16:creationId xmlns:a16="http://schemas.microsoft.com/office/drawing/2014/main" id="{8AF4CD0F-62E7-4138-E4E4-CC1AF413B731}"/>
                </a:ext>
              </a:extLst>
            </p:cNvPr>
            <p:cNvSpPr>
              <a:spLocks noChangeAspect="1"/>
            </p:cNvSpPr>
            <p:nvPr/>
          </p:nvSpPr>
          <p:spPr>
            <a:xfrm>
              <a:off x="8062175" y="66786"/>
              <a:ext cx="2377440" cy="23774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venir Next" panose="020B0503020202020204" pitchFamily="34" charset="0"/>
                </a:rPr>
                <a:t>Son</a:t>
              </a:r>
            </a:p>
          </p:txBody>
        </p:sp>
        <p:sp>
          <p:nvSpPr>
            <p:cNvPr id="15" name="Rectangle 14">
              <a:extLst>
                <a:ext uri="{FF2B5EF4-FFF2-40B4-BE49-F238E27FC236}">
                  <a16:creationId xmlns:a16="http://schemas.microsoft.com/office/drawing/2014/main" id="{B372F2AA-E26E-19F3-C550-D894E947F9C7}"/>
                </a:ext>
              </a:extLst>
            </p:cNvPr>
            <p:cNvSpPr/>
            <p:nvPr/>
          </p:nvSpPr>
          <p:spPr>
            <a:xfrm rot="5400000">
              <a:off x="4543848" y="3868984"/>
              <a:ext cx="3288442" cy="548640"/>
            </a:xfrm>
            <a:prstGeom prst="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venir Next" panose="020B0503020202020204" pitchFamily="34" charset="0"/>
                </a:rPr>
                <a:t>is</a:t>
              </a:r>
            </a:p>
          </p:txBody>
        </p:sp>
        <p:sp>
          <p:nvSpPr>
            <p:cNvPr id="18" name="Oval 17">
              <a:extLst>
                <a:ext uri="{FF2B5EF4-FFF2-40B4-BE49-F238E27FC236}">
                  <a16:creationId xmlns:a16="http://schemas.microsoft.com/office/drawing/2014/main" id="{8C346F71-98DA-8383-3E85-953337437547}"/>
                </a:ext>
              </a:extLst>
            </p:cNvPr>
            <p:cNvSpPr/>
            <p:nvPr/>
          </p:nvSpPr>
          <p:spPr>
            <a:xfrm>
              <a:off x="5278046" y="1842305"/>
              <a:ext cx="1828800" cy="18288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venir Next" panose="020B0503020202020204" pitchFamily="34" charset="0"/>
                </a:rPr>
                <a:t>God</a:t>
              </a:r>
            </a:p>
          </p:txBody>
        </p:sp>
        <p:sp>
          <p:nvSpPr>
            <p:cNvPr id="19" name="Oval 18">
              <a:extLst>
                <a:ext uri="{FF2B5EF4-FFF2-40B4-BE49-F238E27FC236}">
                  <a16:creationId xmlns:a16="http://schemas.microsoft.com/office/drawing/2014/main" id="{172901C4-C1A8-F91D-4C9E-2DA2ED2C1310}"/>
                </a:ext>
              </a:extLst>
            </p:cNvPr>
            <p:cNvSpPr>
              <a:spLocks noChangeAspect="1"/>
            </p:cNvSpPr>
            <p:nvPr/>
          </p:nvSpPr>
          <p:spPr>
            <a:xfrm>
              <a:off x="5003726" y="4615503"/>
              <a:ext cx="2377440" cy="23774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venir Next" panose="020B0503020202020204" pitchFamily="34" charset="0"/>
                </a:rPr>
                <a:t>Spirit</a:t>
              </a:r>
            </a:p>
          </p:txBody>
        </p:sp>
      </p:grpSp>
    </p:spTree>
    <p:extLst>
      <p:ext uri="{BB962C8B-B14F-4D97-AF65-F5344CB8AC3E}">
        <p14:creationId xmlns:p14="http://schemas.microsoft.com/office/powerpoint/2010/main" val="294625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20-23)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15994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19-23)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67122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chemeClr val="bg1"/>
                </a:solidFill>
                <a:latin typeface="Avenir Next" panose="020B0503020202020204" pitchFamily="34" charset="0"/>
              </a:rPr>
              <a:t>Paul and Timothy, servants of Christ Jesus:</a:t>
            </a:r>
          </a:p>
          <a:p>
            <a:pPr marL="11113" indent="0">
              <a:buNone/>
            </a:pPr>
            <a:endParaRPr lang="en-US" sz="4000" dirty="0">
              <a:solidFill>
                <a:schemeClr val="bg1"/>
              </a:solidFill>
              <a:latin typeface="Avenir Next" panose="020B0503020202020204" pitchFamily="34" charset="0"/>
            </a:endParaRPr>
          </a:p>
          <a:p>
            <a:pPr marL="11113" indent="0">
              <a:buNone/>
            </a:pPr>
            <a:r>
              <a:rPr lang="en-US" sz="4000" dirty="0">
                <a:solidFill>
                  <a:schemeClr val="bg1"/>
                </a:solidFill>
                <a:latin typeface="Avenir Next" panose="020B0503020202020204" pitchFamily="34" charset="0"/>
              </a:rPr>
              <a:t>To all the saints in Christ Jesus who are in Philippi, including the overseers and deacons.</a:t>
            </a:r>
          </a:p>
          <a:p>
            <a:pPr marL="11113" indent="0">
              <a:buNone/>
            </a:pPr>
            <a:endParaRPr lang="en-US" sz="4000" dirty="0">
              <a:solidFill>
                <a:schemeClr val="bg1"/>
              </a:solidFill>
              <a:latin typeface="Avenir Next" panose="020B0503020202020204" pitchFamily="34" charset="0"/>
            </a:endParaRPr>
          </a:p>
          <a:p>
            <a:pPr marL="11113" indent="0">
              <a:buNone/>
            </a:pPr>
            <a:r>
              <a:rPr lang="en-US" sz="4000" dirty="0">
                <a:solidFill>
                  <a:schemeClr val="bg1"/>
                </a:solidFill>
                <a:latin typeface="Avenir Next" panose="020B0503020202020204" pitchFamily="34" charset="0"/>
              </a:rPr>
              <a:t>Grace to you and peace from God our Father and the Lord Jesus Christ.</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1:1-2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19-23)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14098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6160" name="Straight Connector 615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694277" y="425563"/>
            <a:ext cx="4887685" cy="651115"/>
          </a:xfrm>
        </p:spPr>
        <p:txBody>
          <a:bodyPr anchor="t">
            <a:noAutofit/>
          </a:bodyPr>
          <a:lstStyle/>
          <a:p>
            <a:r>
              <a:rPr lang="en-US" sz="4000" b="1" dirty="0">
                <a:latin typeface="Avenir Next" panose="020B0503020202020204" pitchFamily="34" charset="0"/>
              </a:rPr>
              <a:t>Dr. John </a:t>
            </a:r>
            <a:r>
              <a:rPr lang="en-US" sz="4000" b="1" dirty="0" err="1">
                <a:latin typeface="Avenir Next" panose="020B0503020202020204" pitchFamily="34" charset="0"/>
              </a:rPr>
              <a:t>Reumann</a:t>
            </a:r>
            <a:endParaRPr lang="en-US" sz="4000" b="1" dirty="0">
              <a:latin typeface="Avenir Next" panose="020B0503020202020204" pitchFamily="34" charset="0"/>
            </a:endParaRPr>
          </a:p>
        </p:txBody>
      </p:sp>
      <p:sp>
        <p:nvSpPr>
          <p:cNvPr id="15" name="Content Placeholder 2">
            <a:extLst>
              <a:ext uri="{FF2B5EF4-FFF2-40B4-BE49-F238E27FC236}">
                <a16:creationId xmlns:a16="http://schemas.microsoft.com/office/drawing/2014/main" id="{471D51D5-D023-7649-17ED-5DEAD848493E}"/>
              </a:ext>
            </a:extLst>
          </p:cNvPr>
          <p:cNvSpPr>
            <a:spLocks noGrp="1"/>
          </p:cNvSpPr>
          <p:nvPr>
            <p:ph idx="1"/>
          </p:nvPr>
        </p:nvSpPr>
        <p:spPr>
          <a:xfrm>
            <a:off x="6694277" y="1076678"/>
            <a:ext cx="5262589" cy="2508726"/>
          </a:xfrm>
        </p:spPr>
        <p:txBody>
          <a:bodyPr anchor="t">
            <a:noAutofit/>
          </a:bodyPr>
          <a:lstStyle/>
          <a:p>
            <a:pPr marL="11113" indent="0">
              <a:buNone/>
            </a:pPr>
            <a:r>
              <a:rPr lang="en-US" sz="3600" dirty="0">
                <a:latin typeface="Avenir Next" panose="020B0503020202020204" pitchFamily="34" charset="0"/>
              </a:rPr>
              <a:t>Christ Jesus provides the basis for their relation to God, “glue” for their connections with each other, the sphere for their life and endeavors together, and in Philippi the locale that distinguishes them from others as “Christ’s saints.”</a:t>
            </a: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025" y="594359"/>
            <a:ext cx="3835950"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8758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19-23)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96099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19-23)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40925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“saints… including…”</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9" name="Content Placeholder 2">
            <a:extLst>
              <a:ext uri="{FF2B5EF4-FFF2-40B4-BE49-F238E27FC236}">
                <a16:creationId xmlns:a16="http://schemas.microsoft.com/office/drawing/2014/main" id="{E44972CE-047D-02C0-F437-7E302653E289}"/>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chemeClr val="bg1"/>
                </a:solidFill>
                <a:latin typeface="Avenir Next" panose="020B0503020202020204" pitchFamily="34" charset="0"/>
              </a:rPr>
              <a:t>Option 1: </a:t>
            </a:r>
            <a:r>
              <a:rPr lang="en-US" sz="4000" dirty="0">
                <a:solidFill>
                  <a:srgbClr val="FFFF00"/>
                </a:solidFill>
                <a:latin typeface="Avenir Next" panose="020B0503020202020204" pitchFamily="34" charset="0"/>
              </a:rPr>
              <a:t>(saints + overseers + deacons)</a:t>
            </a:r>
          </a:p>
          <a:p>
            <a:pPr marL="11113" indent="0">
              <a:buNone/>
            </a:pPr>
            <a:endParaRPr lang="en-US" sz="4000" dirty="0">
              <a:solidFill>
                <a:schemeClr val="bg1"/>
              </a:solidFill>
              <a:latin typeface="Avenir Next" panose="020B0503020202020204" pitchFamily="34" charset="0"/>
            </a:endParaRPr>
          </a:p>
          <a:p>
            <a:pPr marL="11113" indent="0">
              <a:buNone/>
            </a:pPr>
            <a:r>
              <a:rPr lang="en-US" sz="4000" dirty="0">
                <a:solidFill>
                  <a:schemeClr val="bg1"/>
                </a:solidFill>
                <a:latin typeface="Avenir Next" panose="020B0503020202020204" pitchFamily="34" charset="0"/>
              </a:rPr>
              <a:t>Option 2: </a:t>
            </a:r>
            <a:r>
              <a:rPr lang="en-US" sz="4000" dirty="0">
                <a:solidFill>
                  <a:schemeClr val="accent6">
                    <a:lumMod val="60000"/>
                    <a:lumOff val="40000"/>
                  </a:schemeClr>
                </a:solidFill>
                <a:latin typeface="Avenir Next" panose="020B0503020202020204" pitchFamily="34" charset="0"/>
              </a:rPr>
              <a:t>(saints) </a:t>
            </a:r>
            <a:r>
              <a:rPr lang="en-US" sz="4000" dirty="0">
                <a:solidFill>
                  <a:schemeClr val="bg1"/>
                </a:solidFill>
                <a:latin typeface="Avenir Next" panose="020B0503020202020204" pitchFamily="34" charset="0"/>
              </a:rPr>
              <a:t>+ </a:t>
            </a:r>
            <a:r>
              <a:rPr lang="en-US" sz="4000" dirty="0">
                <a:solidFill>
                  <a:schemeClr val="accent2">
                    <a:lumMod val="60000"/>
                    <a:lumOff val="40000"/>
                  </a:schemeClr>
                </a:solidFill>
                <a:latin typeface="Avenir Next" panose="020B0503020202020204" pitchFamily="34" charset="0"/>
              </a:rPr>
              <a:t>(overseers + deacons)</a:t>
            </a:r>
          </a:p>
          <a:p>
            <a:pPr marL="11113" indent="0">
              <a:buNone/>
            </a:pPr>
            <a:endParaRPr lang="en-US" sz="4000" dirty="0">
              <a:solidFill>
                <a:schemeClr val="bg1"/>
              </a:solidFill>
              <a:latin typeface="Avenir Next" panose="020B0503020202020204" pitchFamily="34" charset="0"/>
            </a:endParaRPr>
          </a:p>
          <a:p>
            <a:pPr marL="11113" indent="0">
              <a:buNone/>
            </a:pPr>
            <a:r>
              <a:rPr lang="en-US" sz="4000" dirty="0">
                <a:solidFill>
                  <a:schemeClr val="bg1"/>
                </a:solidFill>
                <a:latin typeface="Avenir Next" panose="020B0503020202020204" pitchFamily="34" charset="0"/>
              </a:rPr>
              <a:t>Either option: saints + overseers + deacons</a:t>
            </a:r>
          </a:p>
        </p:txBody>
      </p:sp>
    </p:spTree>
    <p:extLst>
      <p:ext uri="{BB962C8B-B14F-4D97-AF65-F5344CB8AC3E}">
        <p14:creationId xmlns:p14="http://schemas.microsoft.com/office/powerpoint/2010/main" val="21064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2355</TotalTime>
  <Words>375</Words>
  <Application>Microsoft Macintosh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vt:lpstr>
      <vt:lpstr>Calibri</vt:lpstr>
      <vt:lpstr>Calibri Light</vt:lpstr>
      <vt:lpstr>Lato</vt:lpstr>
      <vt:lpstr>Tw Cen MT</vt:lpstr>
      <vt:lpstr>Office Theme</vt:lpstr>
      <vt:lpstr>PowerPoint Presentation</vt:lpstr>
      <vt:lpstr>Today’s class (pages 19-23)</vt:lpstr>
      <vt:lpstr>Philippians 1:1-2 (CSB)</vt:lpstr>
      <vt:lpstr>Today’s class (pages 19-23)</vt:lpstr>
      <vt:lpstr>Dr. John Reumann</vt:lpstr>
      <vt:lpstr>Today’s class (pages 19-23)</vt:lpstr>
      <vt:lpstr>PowerPoint Presentation</vt:lpstr>
      <vt:lpstr>Today’s class (pages 19-23)</vt:lpstr>
      <vt:lpstr>“saints… including…”</vt:lpstr>
      <vt:lpstr>Today’s class (pages 19-23)</vt:lpstr>
      <vt:lpstr>Dr. Gordon Fee</vt:lpstr>
      <vt:lpstr>Today’s class (pages 19-23)</vt:lpstr>
      <vt:lpstr>Dr. Joe Hellerman</vt:lpstr>
      <vt:lpstr>Dr. Joe Hellerman</vt:lpstr>
      <vt:lpstr>Today’s class (pages 19-23)</vt:lpstr>
      <vt:lpstr>PowerPoint Presentation</vt:lpstr>
      <vt:lpstr>Today’s class (pages 20-23)</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2022-08-13T21:09:05Z</dcterms:modified>
</cp:coreProperties>
</file>